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75" r:id="rId3"/>
    <p:sldId id="276" r:id="rId4"/>
    <p:sldId id="282" r:id="rId5"/>
    <p:sldId id="28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68" autoAdjust="0"/>
    <p:restoredTop sz="95588" autoAdjust="0"/>
  </p:normalViewPr>
  <p:slideViewPr>
    <p:cSldViewPr snapToGrid="0" showGuides="1">
      <p:cViewPr varScale="1">
        <p:scale>
          <a:sx n="109" d="100"/>
          <a:sy n="109" d="100"/>
        </p:scale>
        <p:origin x="208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05/09/2020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05/09/2020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05.09.2020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ope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B0DEF-FA0C-4543-8807-EE52742F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016CE2B-E8FE-6747-B023-A961E6C7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892" y="0"/>
            <a:ext cx="4163424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9D725-643D-BB4E-BD79-AE824C67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BB1A85-8E0B-6349-9EDC-0EAA712BF696}"/>
              </a:ext>
            </a:extLst>
          </p:cNvPr>
          <p:cNvSpPr txBox="1">
            <a:spLocks/>
          </p:cNvSpPr>
          <p:nvPr/>
        </p:nvSpPr>
        <p:spPr>
          <a:xfrm>
            <a:off x="475343" y="547688"/>
            <a:ext cx="6750958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Alt på computeren er relateret til binære tal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FAC341-3580-7F44-8038-002E39EA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03" y="5082388"/>
            <a:ext cx="2094930" cy="946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1102BE-BFBC-5041-9A39-51FE7D02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586" y="5029848"/>
            <a:ext cx="1865501" cy="1051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832DFF-64F3-B94E-8A4D-4E010A96AB9D}"/>
              </a:ext>
            </a:extLst>
          </p:cNvPr>
          <p:cNvSpPr txBox="1"/>
          <p:nvPr/>
        </p:nvSpPr>
        <p:spPr>
          <a:xfrm>
            <a:off x="642938" y="1914525"/>
            <a:ext cx="2398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Decimal: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 – {0,1,..,9}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B9DFB0-EA20-9847-B3B4-C7E4F9803FD0}"/>
              </a:ext>
            </a:extLst>
          </p:cNvPr>
          <p:cNvSpPr txBox="1"/>
          <p:nvPr/>
        </p:nvSpPr>
        <p:spPr>
          <a:xfrm>
            <a:off x="3458696" y="1914525"/>
            <a:ext cx="2074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Binær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 – {0,1}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BAA21B-7A4B-B142-96CE-0ACC52EF49F7}"/>
              </a:ext>
            </a:extLst>
          </p:cNvPr>
          <p:cNvSpPr txBox="1"/>
          <p:nvPr/>
        </p:nvSpPr>
        <p:spPr>
          <a:xfrm>
            <a:off x="915992" y="425517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…d</a:t>
            </a:r>
            <a:r>
              <a:rPr lang="en-US" baseline="-25000" dirty="0"/>
              <a:t>2</a:t>
            </a:r>
            <a:r>
              <a:rPr lang="en-US" dirty="0"/>
              <a:t>d</a:t>
            </a:r>
            <a:r>
              <a:rPr lang="en-US" baseline="-25000" dirty="0"/>
              <a:t>1</a:t>
            </a:r>
            <a:r>
              <a:rPr lang="en-US" dirty="0"/>
              <a:t>d</a:t>
            </a:r>
            <a:r>
              <a:rPr lang="en-US" baseline="-25000" dirty="0"/>
              <a:t>0</a:t>
            </a:r>
            <a:r>
              <a:rPr lang="en-US" dirty="0"/>
              <a:t>,d</a:t>
            </a:r>
            <a:r>
              <a:rPr lang="en-US" baseline="-25000" dirty="0"/>
              <a:t>-1</a:t>
            </a:r>
            <a:r>
              <a:rPr lang="en-US" dirty="0"/>
              <a:t>d</a:t>
            </a:r>
            <a:r>
              <a:rPr lang="en-US" baseline="-25000" dirty="0"/>
              <a:t>-2</a:t>
            </a:r>
            <a:r>
              <a:rPr lang="en-US" dirty="0"/>
              <a:t>…d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D0BCB-420E-7C42-B04C-DD94885F375C}"/>
              </a:ext>
            </a:extLst>
          </p:cNvPr>
          <p:cNvSpPr txBox="1"/>
          <p:nvPr/>
        </p:nvSpPr>
        <p:spPr>
          <a:xfrm>
            <a:off x="3653470" y="4248587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n</a:t>
            </a:r>
            <a:r>
              <a:rPr lang="en-US" dirty="0"/>
              <a:t>…b</a:t>
            </a:r>
            <a:r>
              <a:rPr lang="en-US" baseline="-25000" dirty="0"/>
              <a:t>2</a:t>
            </a: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,b</a:t>
            </a:r>
            <a:r>
              <a:rPr lang="en-US" baseline="-25000" dirty="0"/>
              <a:t>-1</a:t>
            </a:r>
            <a:r>
              <a:rPr lang="en-US" dirty="0"/>
              <a:t>b</a:t>
            </a:r>
            <a:r>
              <a:rPr lang="en-US" baseline="-25000" dirty="0"/>
              <a:t>-2</a:t>
            </a:r>
            <a:r>
              <a:rPr lang="en-US" dirty="0"/>
              <a:t>…b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86C594-4DD1-1149-9A72-BFF177A78C96}"/>
              </a:ext>
            </a:extLst>
          </p:cNvPr>
          <p:cNvSpPr txBox="1"/>
          <p:nvPr/>
        </p:nvSpPr>
        <p:spPr>
          <a:xfrm>
            <a:off x="1635547" y="466051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117,42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9D71F5-D171-7F46-AF44-BB1CE44BBA38}"/>
              </a:ext>
            </a:extLst>
          </p:cNvPr>
          <p:cNvSpPr txBox="1"/>
          <p:nvPr/>
        </p:nvSpPr>
        <p:spPr>
          <a:xfrm>
            <a:off x="4363498" y="466051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101,11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6B408-7F26-BF42-A370-914583F84B57}"/>
              </a:ext>
            </a:extLst>
          </p:cNvPr>
          <p:cNvSpPr txBox="1"/>
          <p:nvPr/>
        </p:nvSpPr>
        <p:spPr>
          <a:xfrm rot="18940755">
            <a:off x="876957" y="3778301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100..0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F6BFB-44F2-7449-BE56-4DBC5C2C329A}"/>
              </a:ext>
            </a:extLst>
          </p:cNvPr>
          <p:cNvSpPr txBox="1"/>
          <p:nvPr/>
        </p:nvSpPr>
        <p:spPr>
          <a:xfrm rot="2665663">
            <a:off x="936490" y="3461516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{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9D46-A495-5644-A5BC-15A6D08977D1}"/>
              </a:ext>
            </a:extLst>
          </p:cNvPr>
          <p:cNvSpPr txBox="1"/>
          <p:nvPr/>
        </p:nvSpPr>
        <p:spPr>
          <a:xfrm rot="18925882">
            <a:off x="824007" y="34508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AD6C31-24DB-9744-AB8D-D88782610370}"/>
              </a:ext>
            </a:extLst>
          </p:cNvPr>
          <p:cNvSpPr txBox="1"/>
          <p:nvPr/>
        </p:nvSpPr>
        <p:spPr>
          <a:xfrm rot="18940755">
            <a:off x="1341600" y="383763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CAAD8-F16E-4B4F-AA94-64E1022EA4DE}"/>
              </a:ext>
            </a:extLst>
          </p:cNvPr>
          <p:cNvSpPr txBox="1"/>
          <p:nvPr/>
        </p:nvSpPr>
        <p:spPr>
          <a:xfrm rot="18940755">
            <a:off x="1620751" y="3883323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FF2B96-7E46-AE4D-80FA-880F1C187FF8}"/>
              </a:ext>
            </a:extLst>
          </p:cNvPr>
          <p:cNvSpPr txBox="1"/>
          <p:nvPr/>
        </p:nvSpPr>
        <p:spPr>
          <a:xfrm rot="18940755">
            <a:off x="1874636" y="3926744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ED649D-36EC-3F4D-938E-78439BED4252}"/>
              </a:ext>
            </a:extLst>
          </p:cNvPr>
          <p:cNvSpPr txBox="1"/>
          <p:nvPr/>
        </p:nvSpPr>
        <p:spPr>
          <a:xfrm rot="18940755">
            <a:off x="2058116" y="3890421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0,1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22D684-29B5-AD45-9F22-0756AD54AE6B}"/>
              </a:ext>
            </a:extLst>
          </p:cNvPr>
          <p:cNvSpPr txBox="1"/>
          <p:nvPr/>
        </p:nvSpPr>
        <p:spPr>
          <a:xfrm rot="18940755">
            <a:off x="2332489" y="386031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0,01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2B3F38-1934-494D-BF54-E4E20BA9F406}"/>
              </a:ext>
            </a:extLst>
          </p:cNvPr>
          <p:cNvSpPr txBox="1"/>
          <p:nvPr/>
        </p:nvSpPr>
        <p:spPr>
          <a:xfrm rot="18940755">
            <a:off x="2795084" y="3705327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0,00…01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7BA6C-D547-644A-BF03-EEFF0B1992F3}"/>
              </a:ext>
            </a:extLst>
          </p:cNvPr>
          <p:cNvSpPr txBox="1"/>
          <p:nvPr/>
        </p:nvSpPr>
        <p:spPr>
          <a:xfrm rot="2665663">
            <a:off x="2985290" y="3280737"/>
            <a:ext cx="370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{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182047-7294-C744-A25D-277A668ADD4C}"/>
              </a:ext>
            </a:extLst>
          </p:cNvPr>
          <p:cNvSpPr txBox="1"/>
          <p:nvPr/>
        </p:nvSpPr>
        <p:spPr>
          <a:xfrm rot="18925882">
            <a:off x="2873608" y="3405571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EFC4E9-0325-9743-AE9C-8D6D621132BC}"/>
              </a:ext>
            </a:extLst>
          </p:cNvPr>
          <p:cNvSpPr txBox="1"/>
          <p:nvPr/>
        </p:nvSpPr>
        <p:spPr>
          <a:xfrm rot="18940755">
            <a:off x="3685393" y="3881273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  <a:r>
              <a:rPr lang="en-US" sz="1600" baseline="30000" dirty="0"/>
              <a:t>n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E8988F-F7B2-9043-8F0E-48CE54DE5A23}"/>
              </a:ext>
            </a:extLst>
          </p:cNvPr>
          <p:cNvSpPr txBox="1"/>
          <p:nvPr/>
        </p:nvSpPr>
        <p:spPr>
          <a:xfrm rot="18940755">
            <a:off x="4100678" y="391589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90BBEC-DA7D-214F-80A1-4DD53AF5D917}"/>
              </a:ext>
            </a:extLst>
          </p:cNvPr>
          <p:cNvSpPr txBox="1"/>
          <p:nvPr/>
        </p:nvSpPr>
        <p:spPr>
          <a:xfrm rot="18940755">
            <a:off x="4312168" y="3912153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1F61B7-4D0E-7342-9722-40ED40607C9A}"/>
              </a:ext>
            </a:extLst>
          </p:cNvPr>
          <p:cNvSpPr txBox="1"/>
          <p:nvPr/>
        </p:nvSpPr>
        <p:spPr>
          <a:xfrm rot="18940755">
            <a:off x="4535464" y="3918503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E87F38-9474-B446-9BF6-90EAEB785D79}"/>
              </a:ext>
            </a:extLst>
          </p:cNvPr>
          <p:cNvSpPr txBox="1"/>
          <p:nvPr/>
        </p:nvSpPr>
        <p:spPr>
          <a:xfrm rot="18940755">
            <a:off x="4738382" y="3857466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FB43A9-3B09-0E4D-889E-6A0392B4893E}"/>
              </a:ext>
            </a:extLst>
          </p:cNvPr>
          <p:cNvSpPr txBox="1"/>
          <p:nvPr/>
        </p:nvSpPr>
        <p:spPr>
          <a:xfrm rot="18940755">
            <a:off x="5018631" y="386443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20E483-4EBC-0841-9782-1BEE0AE20ED2}"/>
              </a:ext>
            </a:extLst>
          </p:cNvPr>
          <p:cNvSpPr txBox="1"/>
          <p:nvPr/>
        </p:nvSpPr>
        <p:spPr>
          <a:xfrm rot="18940755">
            <a:off x="5561780" y="3820656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1/2</a:t>
            </a:r>
            <a:r>
              <a:rPr lang="en-US" sz="1600" baseline="30000" dirty="0"/>
              <a:t>m</a:t>
            </a:r>
            <a:endParaRPr lang="en-US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8D0969-67CB-9544-88A7-A212B7086818}"/>
              </a:ext>
            </a:extLst>
          </p:cNvPr>
          <p:cNvSpPr/>
          <p:nvPr/>
        </p:nvSpPr>
        <p:spPr>
          <a:xfrm>
            <a:off x="9110855" y="0"/>
            <a:ext cx="949005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F662B2-7CD3-C743-8EE1-2CAB2FA5708C}"/>
              </a:ext>
            </a:extLst>
          </p:cNvPr>
          <p:cNvSpPr/>
          <p:nvPr/>
        </p:nvSpPr>
        <p:spPr>
          <a:xfrm>
            <a:off x="11246291" y="0"/>
            <a:ext cx="935026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9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" grpId="0"/>
      <p:bldP spid="3" grpId="0"/>
      <p:bldP spid="4" grpId="0"/>
      <p:bldP spid="25" grpId="0"/>
      <p:bldP spid="26" grpId="0"/>
      <p:bldP spid="27" grpId="0"/>
      <p:bldP spid="28" grpId="0"/>
      <p:bldP spid="30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7EAC3-A0AB-9A47-891E-1C7A6ACE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0FF21-C917-B54A-9897-F225AD1D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4880C6-7F8C-9A49-9CB3-AEB9672C7696}"/>
              </a:ext>
            </a:extLst>
          </p:cNvPr>
          <p:cNvSpPr txBox="1">
            <a:spLocks/>
          </p:cNvSpPr>
          <p:nvPr/>
        </p:nvSpPr>
        <p:spPr>
          <a:xfrm>
            <a:off x="475343" y="620714"/>
            <a:ext cx="6750958" cy="1069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Dividér med 2 algoritmen</a:t>
            </a:r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1E274-9144-F143-9227-E9C750DBF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17" y="2912588"/>
            <a:ext cx="3073400" cy="2023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A9D6A-4373-7D4C-B0B6-11DC6D0F4706}"/>
              </a:ext>
            </a:extLst>
          </p:cNvPr>
          <p:cNvSpPr txBox="1"/>
          <p:nvPr/>
        </p:nvSpPr>
        <p:spPr>
          <a:xfrm>
            <a:off x="1585913" y="1928813"/>
            <a:ext cx="3356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400" dirty="0"/>
              <a:t>Fra </a:t>
            </a:r>
            <a:r>
              <a:rPr lang="en-GB" sz="2400" dirty="0" err="1"/>
              <a:t>binær</a:t>
            </a:r>
            <a:r>
              <a:rPr lang="en-GB" sz="2400" dirty="0"/>
              <a:t> </a:t>
            </a:r>
            <a:r>
              <a:rPr lang="en-GB" sz="2400" dirty="0" err="1"/>
              <a:t>til</a:t>
            </a:r>
            <a:r>
              <a:rPr lang="en-GB" sz="2400" dirty="0"/>
              <a:t> decimal</a:t>
            </a:r>
          </a:p>
          <a:p>
            <a:r>
              <a:rPr lang="en-GB" sz="2400" dirty="0"/>
              <a:t>	1010</a:t>
            </a:r>
            <a:r>
              <a:rPr lang="en-GB" sz="2400" baseline="-25000" dirty="0"/>
              <a:t>2</a:t>
            </a:r>
            <a:r>
              <a:rPr lang="en-GB" sz="2400" dirty="0"/>
              <a:t> =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3FBE8-0768-6A4E-8FE7-14CF50012CD2}"/>
              </a:ext>
            </a:extLst>
          </p:cNvPr>
          <p:cNvSpPr txBox="1"/>
          <p:nvPr/>
        </p:nvSpPr>
        <p:spPr>
          <a:xfrm>
            <a:off x="6469517" y="1928813"/>
            <a:ext cx="497284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400" dirty="0"/>
              <a:t>Fra decimal </a:t>
            </a:r>
            <a:r>
              <a:rPr lang="en-GB" sz="2400" dirty="0" err="1"/>
              <a:t>til</a:t>
            </a:r>
            <a:r>
              <a:rPr lang="en-GB" sz="2400" dirty="0"/>
              <a:t> </a:t>
            </a:r>
            <a:r>
              <a:rPr lang="en-GB" sz="2400" dirty="0" err="1"/>
              <a:t>binær</a:t>
            </a:r>
            <a:endParaRPr lang="en-GB" sz="2400" dirty="0"/>
          </a:p>
          <a:p>
            <a:r>
              <a:rPr lang="en-GB" sz="2400" dirty="0"/>
              <a:t>	11 = ?</a:t>
            </a:r>
            <a:r>
              <a:rPr lang="en-GB" sz="2400" baseline="-25000" dirty="0"/>
              <a:t>2</a:t>
            </a:r>
            <a:endParaRPr lang="en-GB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BBFA9-EEF4-3844-92E8-53C57195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34" y="2872307"/>
            <a:ext cx="1865501" cy="1051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A3D6C-5C57-C444-B85A-DCCEE2366499}"/>
              </a:ext>
            </a:extLst>
          </p:cNvPr>
          <p:cNvSpPr txBox="1"/>
          <p:nvPr/>
        </p:nvSpPr>
        <p:spPr>
          <a:xfrm>
            <a:off x="1585913" y="4436076"/>
            <a:ext cx="3435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</a:t>
            </a:r>
            <a:r>
              <a:rPr lang="en-US" baseline="-25000" dirty="0"/>
              <a:t>2</a:t>
            </a:r>
            <a:r>
              <a:rPr lang="en-US" dirty="0"/>
              <a:t> = 1·2</a:t>
            </a:r>
            <a:r>
              <a:rPr lang="en-US" baseline="30000" dirty="0"/>
              <a:t>3</a:t>
            </a:r>
            <a:r>
              <a:rPr lang="en-US" dirty="0"/>
              <a:t>+ 0·2</a:t>
            </a:r>
            <a:r>
              <a:rPr lang="en-US" baseline="30000" dirty="0"/>
              <a:t>2</a:t>
            </a:r>
            <a:r>
              <a:rPr lang="en-US" dirty="0"/>
              <a:t> + 1·2</a:t>
            </a:r>
            <a:r>
              <a:rPr lang="en-US" baseline="30000" dirty="0"/>
              <a:t>1</a:t>
            </a:r>
            <a:r>
              <a:rPr lang="en-US" dirty="0"/>
              <a:t> + 0·2</a:t>
            </a:r>
            <a:r>
              <a:rPr lang="en-US" baseline="30000" dirty="0"/>
              <a:t>0</a:t>
            </a:r>
            <a:r>
              <a:rPr lang="en-US" dirty="0"/>
              <a:t> </a:t>
            </a:r>
          </a:p>
          <a:p>
            <a:r>
              <a:rPr lang="en-US" dirty="0"/>
              <a:t>          </a:t>
            </a:r>
            <a:r>
              <a:rPr lang="en-US" baseline="-25000" dirty="0"/>
              <a:t> </a:t>
            </a:r>
            <a:r>
              <a:rPr lang="en-US" dirty="0"/>
              <a:t>= 8 + 0 + 2 + 0</a:t>
            </a:r>
          </a:p>
          <a:p>
            <a:r>
              <a:rPr lang="en-US" dirty="0"/>
              <a:t>          </a:t>
            </a:r>
            <a:r>
              <a:rPr lang="en-US" baseline="-25000" dirty="0"/>
              <a:t> </a:t>
            </a:r>
            <a:r>
              <a:rPr lang="en-US" dirty="0"/>
              <a:t>= 10</a:t>
            </a:r>
          </a:p>
        </p:txBody>
      </p:sp>
    </p:spTree>
    <p:extLst>
      <p:ext uri="{BB962C8B-B14F-4D97-AF65-F5344CB8AC3E}">
        <p14:creationId xmlns:p14="http://schemas.microsoft.com/office/powerpoint/2010/main" val="41900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B2FC-61D7-E64C-8F83-D05C3C64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35359"/>
            <a:ext cx="11012486" cy="865186"/>
          </a:xfrm>
        </p:spPr>
        <p:txBody>
          <a:bodyPr/>
          <a:lstStyle/>
          <a:p>
            <a:r>
              <a:rPr lang="en-US" dirty="0" err="1"/>
              <a:t>Oktale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Heksadecimale</a:t>
            </a:r>
            <a:r>
              <a:rPr lang="en-US" dirty="0"/>
              <a:t> </a:t>
            </a:r>
            <a:r>
              <a:rPr lang="en-US" dirty="0" err="1"/>
              <a:t>tal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1765-D713-654B-A764-D09A9517A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2422" y="3032502"/>
            <a:ext cx="3464052" cy="78339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/>
              <a:t>Oktalciffer</a:t>
            </a:r>
            <a:r>
              <a:rPr lang="en-US" sz="1800" dirty="0"/>
              <a:t> </a:t>
            </a:r>
            <a:r>
              <a:rPr lang="en-US" sz="1800" dirty="0" err="1"/>
              <a:t>svarer</a:t>
            </a:r>
            <a:r>
              <a:rPr lang="en-US" sz="1800" dirty="0"/>
              <a:t> </a:t>
            </a:r>
            <a:r>
              <a:rPr lang="en-US" sz="1800" dirty="0" err="1"/>
              <a:t>til</a:t>
            </a:r>
            <a:r>
              <a:rPr lang="en-US" sz="1800" dirty="0"/>
              <a:t> 3 bit:</a:t>
            </a:r>
          </a:p>
          <a:p>
            <a:pPr marL="0" indent="0">
              <a:buNone/>
            </a:pPr>
            <a:r>
              <a:rPr lang="en-US" sz="1800" dirty="0"/>
              <a:t>10111</a:t>
            </a:r>
            <a:r>
              <a:rPr lang="en-US" sz="1800" baseline="-25000" dirty="0"/>
              <a:t>2</a:t>
            </a:r>
            <a:r>
              <a:rPr lang="en-US" sz="1800" dirty="0"/>
              <a:t> -&gt; 010 111</a:t>
            </a:r>
            <a:r>
              <a:rPr lang="en-US" sz="1800" baseline="-25000" dirty="0"/>
              <a:t>2</a:t>
            </a:r>
            <a:r>
              <a:rPr lang="en-US" sz="1800" dirty="0"/>
              <a:t> -&gt; 27</a:t>
            </a:r>
            <a:r>
              <a:rPr lang="en-US" sz="1800" baseline="-25000" dirty="0"/>
              <a:t>8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6E38-6760-7445-BB20-74EAAE71E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9500" y="5998880"/>
            <a:ext cx="4480714" cy="78339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/>
              <a:t>Heksalciffer</a:t>
            </a:r>
            <a:r>
              <a:rPr lang="en-US" sz="1800" dirty="0"/>
              <a:t> </a:t>
            </a:r>
            <a:r>
              <a:rPr lang="en-US" sz="1800" dirty="0" err="1"/>
              <a:t>svarer</a:t>
            </a:r>
            <a:r>
              <a:rPr lang="en-US" sz="1800" dirty="0"/>
              <a:t> </a:t>
            </a:r>
            <a:r>
              <a:rPr lang="en-US" sz="1800" dirty="0" err="1"/>
              <a:t>til</a:t>
            </a:r>
            <a:r>
              <a:rPr lang="en-US" sz="1800" dirty="0"/>
              <a:t> 4 bit:</a:t>
            </a:r>
          </a:p>
          <a:p>
            <a:pPr marL="0" indent="0">
              <a:buNone/>
            </a:pPr>
            <a:r>
              <a:rPr lang="en-US" sz="1800" dirty="0"/>
              <a:t>10111</a:t>
            </a:r>
            <a:r>
              <a:rPr lang="en-US" sz="1800" baseline="-25000" dirty="0"/>
              <a:t>2</a:t>
            </a:r>
            <a:r>
              <a:rPr lang="en-US" sz="1800" dirty="0"/>
              <a:t> -&gt; 0001 0111</a:t>
            </a:r>
            <a:r>
              <a:rPr lang="en-US" sz="1800" baseline="-25000" dirty="0"/>
              <a:t>2</a:t>
            </a:r>
            <a:r>
              <a:rPr lang="en-US" sz="1800" dirty="0"/>
              <a:t> -&gt; 17</a:t>
            </a:r>
            <a:r>
              <a:rPr lang="en-US" sz="1800" baseline="-25000" dirty="0"/>
              <a:t>16</a:t>
            </a: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3BC29-FAF1-1A4E-BF91-EADE2D50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B85E-4BB4-F746-8919-8E9FA56F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7E46202-199D-E948-90B3-3D0D7ED6FB17}"/>
              </a:ext>
            </a:extLst>
          </p:cNvPr>
          <p:cNvSpPr/>
          <p:nvPr/>
        </p:nvSpPr>
        <p:spPr>
          <a:xfrm>
            <a:off x="7539589" y="262542"/>
            <a:ext cx="208644" cy="16098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642EF9B-29D6-654E-93DF-18F584DCBADA}"/>
              </a:ext>
            </a:extLst>
          </p:cNvPr>
          <p:cNvSpPr/>
          <p:nvPr/>
        </p:nvSpPr>
        <p:spPr>
          <a:xfrm>
            <a:off x="6973531" y="262542"/>
            <a:ext cx="141495" cy="32644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FB43-572B-CB4D-ABB4-437FACFC3958}"/>
              </a:ext>
            </a:extLst>
          </p:cNvPr>
          <p:cNvSpPr txBox="1"/>
          <p:nvPr/>
        </p:nvSpPr>
        <p:spPr>
          <a:xfrm rot="16200000">
            <a:off x="6628601" y="934068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Et </a:t>
            </a:r>
            <a:r>
              <a:rPr lang="da-DK" dirty="0" err="1"/>
              <a:t>oktalciffer</a:t>
            </a:r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0B2A9-A043-1D4C-AA9B-16B31909CD96}"/>
              </a:ext>
            </a:extLst>
          </p:cNvPr>
          <p:cNvSpPr txBox="1"/>
          <p:nvPr/>
        </p:nvSpPr>
        <p:spPr>
          <a:xfrm rot="16200000">
            <a:off x="5961528" y="1761382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Et </a:t>
            </a:r>
            <a:r>
              <a:rPr lang="da-DK" dirty="0" err="1"/>
              <a:t>heksalciffer</a:t>
            </a:r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0A50A-69A4-DB43-A12A-0B56A21EFAE7}"/>
              </a:ext>
            </a:extLst>
          </p:cNvPr>
          <p:cNvSpPr txBox="1"/>
          <p:nvPr/>
        </p:nvSpPr>
        <p:spPr>
          <a:xfrm>
            <a:off x="588964" y="1045811"/>
            <a:ext cx="3122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Oktale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 – {0,1,2,3,4,5,6,7}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73353-95F3-5942-A46A-80646F6D037B}"/>
              </a:ext>
            </a:extLst>
          </p:cNvPr>
          <p:cNvSpPr txBox="1"/>
          <p:nvPr/>
        </p:nvSpPr>
        <p:spPr>
          <a:xfrm>
            <a:off x="590156" y="3933373"/>
            <a:ext cx="4480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Heksadecimale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Alphabet: {0,1,2,3,4,5,6,7,8,9,a,b,c,d,e,f}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11702-4D2B-CD43-A6C5-C122B8078D1A}"/>
              </a:ext>
            </a:extLst>
          </p:cNvPr>
          <p:cNvSpPr txBox="1"/>
          <p:nvPr/>
        </p:nvSpPr>
        <p:spPr>
          <a:xfrm>
            <a:off x="631776" y="243872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n</a:t>
            </a:r>
            <a:r>
              <a:rPr lang="en-US" dirty="0"/>
              <a:t>…o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1</a:t>
            </a:r>
            <a:r>
              <a:rPr lang="en-US" dirty="0"/>
              <a:t>o</a:t>
            </a:r>
            <a:r>
              <a:rPr lang="en-US" baseline="-25000" dirty="0"/>
              <a:t>0</a:t>
            </a:r>
            <a:r>
              <a:rPr lang="en-US" dirty="0"/>
              <a:t>,o</a:t>
            </a:r>
            <a:r>
              <a:rPr lang="en-US" baseline="-25000" dirty="0"/>
              <a:t>-1</a:t>
            </a:r>
            <a:r>
              <a:rPr lang="en-US" dirty="0"/>
              <a:t>o</a:t>
            </a:r>
            <a:r>
              <a:rPr lang="en-US" baseline="-25000" dirty="0"/>
              <a:t>-2</a:t>
            </a:r>
            <a:r>
              <a:rPr lang="en-US" dirty="0"/>
              <a:t>…o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008677-D789-BB45-BA9F-B08B9D9432DB}"/>
              </a:ext>
            </a:extLst>
          </p:cNvPr>
          <p:cNvSpPr txBox="1"/>
          <p:nvPr/>
        </p:nvSpPr>
        <p:spPr>
          <a:xfrm>
            <a:off x="1511972" y="284406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27,3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52E91-1BE1-E941-8807-41DCA8896DE7}"/>
              </a:ext>
            </a:extLst>
          </p:cNvPr>
          <p:cNvSpPr txBox="1"/>
          <p:nvPr/>
        </p:nvSpPr>
        <p:spPr>
          <a:xfrm rot="18940755">
            <a:off x="629136" y="2085415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</a:t>
            </a:r>
            <a:r>
              <a:rPr lang="en-US" sz="1600" baseline="30000" dirty="0"/>
              <a:t>n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FA083-FE96-2F44-B4C3-1525AD3BA4BA}"/>
              </a:ext>
            </a:extLst>
          </p:cNvPr>
          <p:cNvSpPr txBox="1"/>
          <p:nvPr/>
        </p:nvSpPr>
        <p:spPr>
          <a:xfrm rot="18940755">
            <a:off x="1063260" y="2070606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61DCA1-8CF3-3846-AF5A-F18FF68B7ADF}"/>
              </a:ext>
            </a:extLst>
          </p:cNvPr>
          <p:cNvSpPr txBox="1"/>
          <p:nvPr/>
        </p:nvSpPr>
        <p:spPr>
          <a:xfrm rot="18940755">
            <a:off x="1342415" y="2116296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2FA424-FEF4-E242-9F91-FC7CEBAE508C}"/>
              </a:ext>
            </a:extLst>
          </p:cNvPr>
          <p:cNvSpPr txBox="1"/>
          <p:nvPr/>
        </p:nvSpPr>
        <p:spPr>
          <a:xfrm rot="18940755">
            <a:off x="1590420" y="2110289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10424-864F-F542-905B-463D271BB62B}"/>
              </a:ext>
            </a:extLst>
          </p:cNvPr>
          <p:cNvSpPr txBox="1"/>
          <p:nvPr/>
        </p:nvSpPr>
        <p:spPr>
          <a:xfrm rot="18940755">
            <a:off x="1756267" y="2049252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C98B7-AFB4-F24D-8C91-C0D5791D9E75}"/>
              </a:ext>
            </a:extLst>
          </p:cNvPr>
          <p:cNvSpPr txBox="1"/>
          <p:nvPr/>
        </p:nvSpPr>
        <p:spPr>
          <a:xfrm rot="18940755">
            <a:off x="2018282" y="2019149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1/64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F255E9-DC12-A24B-9938-F68832422FD8}"/>
              </a:ext>
            </a:extLst>
          </p:cNvPr>
          <p:cNvSpPr txBox="1"/>
          <p:nvPr/>
        </p:nvSpPr>
        <p:spPr>
          <a:xfrm rot="18940755">
            <a:off x="2530233" y="2012442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1/8</a:t>
            </a:r>
            <a:r>
              <a:rPr lang="en-US" sz="1600" baseline="30000" dirty="0"/>
              <a:t>m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8E564-FF0F-E44D-8BE8-3412B53D9E57}"/>
              </a:ext>
            </a:extLst>
          </p:cNvPr>
          <p:cNvSpPr txBox="1"/>
          <p:nvPr/>
        </p:nvSpPr>
        <p:spPr>
          <a:xfrm>
            <a:off x="685320" y="542084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n</a:t>
            </a:r>
            <a:r>
              <a:rPr lang="en-US" dirty="0"/>
              <a:t>…h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,h</a:t>
            </a:r>
            <a:r>
              <a:rPr lang="en-US" baseline="-25000" dirty="0"/>
              <a:t>-1</a:t>
            </a:r>
            <a:r>
              <a:rPr lang="en-US" dirty="0"/>
              <a:t>h</a:t>
            </a:r>
            <a:r>
              <a:rPr lang="en-US" baseline="-25000" dirty="0"/>
              <a:t>-2</a:t>
            </a:r>
            <a:r>
              <a:rPr lang="en-US" dirty="0"/>
              <a:t>…h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B24FF2-73E6-BF40-AA41-F06DF4F6CD44}"/>
              </a:ext>
            </a:extLst>
          </p:cNvPr>
          <p:cNvSpPr txBox="1"/>
          <p:nvPr/>
        </p:nvSpPr>
        <p:spPr>
          <a:xfrm>
            <a:off x="1565516" y="582618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a3,9</a:t>
            </a:r>
            <a:r>
              <a:rPr lang="en-US" baseline="-25000" dirty="0"/>
              <a:t>16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9EA37B-B943-2A47-828B-EF919A0F6E3E}"/>
              </a:ext>
            </a:extLst>
          </p:cNvPr>
          <p:cNvSpPr txBox="1"/>
          <p:nvPr/>
        </p:nvSpPr>
        <p:spPr>
          <a:xfrm rot="18940755">
            <a:off x="627377" y="5067537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16</a:t>
            </a:r>
            <a:r>
              <a:rPr lang="en-US" sz="1600" baseline="30000" dirty="0"/>
              <a:t>n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65293-14EF-604A-A39B-49118A2D7E1F}"/>
              </a:ext>
            </a:extLst>
          </p:cNvPr>
          <p:cNvSpPr txBox="1"/>
          <p:nvPr/>
        </p:nvSpPr>
        <p:spPr>
          <a:xfrm rot="18940755">
            <a:off x="1073857" y="5052728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88E518-A31C-EA42-B6C9-64152CF864DC}"/>
              </a:ext>
            </a:extLst>
          </p:cNvPr>
          <p:cNvSpPr txBox="1"/>
          <p:nvPr/>
        </p:nvSpPr>
        <p:spPr>
          <a:xfrm rot="18940755">
            <a:off x="1340656" y="5098418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A3B929-61B8-F740-AD17-1322350A5435}"/>
              </a:ext>
            </a:extLst>
          </p:cNvPr>
          <p:cNvSpPr txBox="1"/>
          <p:nvPr/>
        </p:nvSpPr>
        <p:spPr>
          <a:xfrm rot="18940755">
            <a:off x="1643964" y="509241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F89C4-399C-0E4F-8370-544A86D37B44}"/>
              </a:ext>
            </a:extLst>
          </p:cNvPr>
          <p:cNvSpPr txBox="1"/>
          <p:nvPr/>
        </p:nvSpPr>
        <p:spPr>
          <a:xfrm rot="18940755">
            <a:off x="1754507" y="5031374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34A372-BD72-4043-A5E1-C24A3D2F9DDA}"/>
              </a:ext>
            </a:extLst>
          </p:cNvPr>
          <p:cNvSpPr txBox="1"/>
          <p:nvPr/>
        </p:nvSpPr>
        <p:spPr>
          <a:xfrm rot="18940755">
            <a:off x="2016523" y="5001271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1/256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E47EB-7336-1E48-ADC7-3DC9F9F5004E}"/>
              </a:ext>
            </a:extLst>
          </p:cNvPr>
          <p:cNvSpPr txBox="1"/>
          <p:nvPr/>
        </p:nvSpPr>
        <p:spPr>
          <a:xfrm rot="18940755">
            <a:off x="2528475" y="4994564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1/16</a:t>
            </a:r>
            <a:r>
              <a:rPr lang="en-US" sz="1600" baseline="30000" dirty="0"/>
              <a:t>m</a:t>
            </a:r>
            <a:endParaRPr lang="en-US" sz="16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94E5AD-723E-354D-B2E2-B8BF361E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046" y="0"/>
            <a:ext cx="4163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5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/>
      <p:bldP spid="8" grpId="0" animBg="1"/>
      <p:bldP spid="9" grpId="0" animBg="1"/>
      <p:bldP spid="10" grpId="0"/>
      <p:bldP spid="11" grpId="0"/>
      <p:bldP spid="1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05/09/2020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har du hørt om:</a:t>
            </a:r>
          </a:p>
          <a:p>
            <a:r>
              <a:rPr lang="da-DK" dirty="0"/>
              <a:t>Talsystem (decimale, binære, </a:t>
            </a:r>
            <a:r>
              <a:rPr lang="da-DK" dirty="0" err="1"/>
              <a:t>oktale</a:t>
            </a:r>
            <a:r>
              <a:rPr lang="da-DK" dirty="0"/>
              <a:t>, </a:t>
            </a:r>
            <a:r>
              <a:rPr lang="da-DK" dirty="0" err="1"/>
              <a:t>hexadecimale</a:t>
            </a:r>
            <a:r>
              <a:rPr lang="da-DK" dirty="0"/>
              <a:t>) </a:t>
            </a:r>
          </a:p>
          <a:p>
            <a:r>
              <a:rPr lang="da-DK" dirty="0"/>
              <a:t>Dividér med 2 algoritmen</a:t>
            </a:r>
          </a:p>
        </p:txBody>
      </p:sp>
    </p:spTree>
    <p:extLst>
      <p:ext uri="{BB962C8B-B14F-4D97-AF65-F5344CB8AC3E}">
        <p14:creationId xmlns:p14="http://schemas.microsoft.com/office/powerpoint/2010/main" val="394743897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Macintosh PowerPoint</Application>
  <PresentationFormat>Widescreen</PresentationFormat>
  <Paragraphs>88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Microsoft New Tai Lue</vt:lpstr>
      <vt:lpstr>Brugerdefineret design</vt:lpstr>
      <vt:lpstr>ope</vt:lpstr>
      <vt:lpstr>PowerPoint Presentation</vt:lpstr>
      <vt:lpstr>PowerPoint Presentation</vt:lpstr>
      <vt:lpstr>Oktale og Heksadecimale tal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2020-09-05T11:19:37Z</dcterms:modified>
</cp:coreProperties>
</file>